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3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7417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8507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41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77500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72427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2022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7653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60492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5102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20146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30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11/8/2019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20416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20B7-31AA-4BD7-B1F1-21305A7BB1DB}"/>
              </a:ext>
            </a:extLst>
          </p:cNvPr>
          <p:cNvSpPr>
            <a:spLocks noGrp="1"/>
          </p:cNvSpPr>
          <p:nvPr>
            <p:ph type="ctrTitle"/>
          </p:nvPr>
        </p:nvSpPr>
        <p:spPr>
          <a:xfrm>
            <a:off x="198783" y="4960137"/>
            <a:ext cx="8030817" cy="1463040"/>
          </a:xfrm>
        </p:spPr>
        <p:txBody>
          <a:bodyPr>
            <a:normAutofit fontScale="90000"/>
          </a:bodyPr>
          <a:lstStyle/>
          <a:p>
            <a:r>
              <a:rPr lang="en-US" dirty="0"/>
              <a:t>Media Description On Role Of Women In Nepal Transition</a:t>
            </a:r>
            <a:br>
              <a:rPr lang="en-KE" dirty="0"/>
            </a:br>
            <a:endParaRPr lang="en-KE" dirty="0"/>
          </a:p>
        </p:txBody>
      </p:sp>
      <p:sp>
        <p:nvSpPr>
          <p:cNvPr id="3" name="Subtitle 2">
            <a:extLst>
              <a:ext uri="{FF2B5EF4-FFF2-40B4-BE49-F238E27FC236}">
                <a16:creationId xmlns:a16="http://schemas.microsoft.com/office/drawing/2014/main" id="{66111B27-1948-4384-B990-37A3346B1865}"/>
              </a:ext>
            </a:extLst>
          </p:cNvPr>
          <p:cNvSpPr>
            <a:spLocks noGrp="1"/>
          </p:cNvSpPr>
          <p:nvPr>
            <p:ph type="subTitle" idx="1"/>
          </p:nvPr>
        </p:nvSpPr>
        <p:spPr/>
        <p:txBody>
          <a:bodyPr/>
          <a:lstStyle/>
          <a:p>
            <a:r>
              <a:rPr lang="en-US" dirty="0"/>
              <a:t>Name </a:t>
            </a:r>
          </a:p>
          <a:p>
            <a:r>
              <a:rPr lang="en-US" dirty="0"/>
              <a:t>Institution </a:t>
            </a:r>
            <a:endParaRPr lang="en-KE" dirty="0"/>
          </a:p>
        </p:txBody>
      </p:sp>
    </p:spTree>
    <p:extLst>
      <p:ext uri="{BB962C8B-B14F-4D97-AF65-F5344CB8AC3E}">
        <p14:creationId xmlns:p14="http://schemas.microsoft.com/office/powerpoint/2010/main" val="1755989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641A6-D7D3-4E75-BCD4-8B10D8AA9134}"/>
              </a:ext>
            </a:extLst>
          </p:cNvPr>
          <p:cNvSpPr>
            <a:spLocks noGrp="1"/>
          </p:cNvSpPr>
          <p:nvPr>
            <p:ph type="title"/>
          </p:nvPr>
        </p:nvSpPr>
        <p:spPr/>
        <p:txBody>
          <a:bodyPr/>
          <a:lstStyle/>
          <a:p>
            <a:r>
              <a:rPr lang="en-US" dirty="0"/>
              <a:t>Introduction</a:t>
            </a:r>
            <a:endParaRPr lang="en-KE" dirty="0"/>
          </a:p>
        </p:txBody>
      </p:sp>
      <p:sp>
        <p:nvSpPr>
          <p:cNvPr id="3" name="Content Placeholder 2">
            <a:extLst>
              <a:ext uri="{FF2B5EF4-FFF2-40B4-BE49-F238E27FC236}">
                <a16:creationId xmlns:a16="http://schemas.microsoft.com/office/drawing/2014/main" id="{A1D4FCC4-478B-43C0-86A3-60D7380B01E6}"/>
              </a:ext>
            </a:extLst>
          </p:cNvPr>
          <p:cNvSpPr>
            <a:spLocks noGrp="1"/>
          </p:cNvSpPr>
          <p:nvPr>
            <p:ph sz="half" idx="1"/>
          </p:nvPr>
        </p:nvSpPr>
        <p:spPr/>
        <p:txBody>
          <a:bodyPr/>
          <a:lstStyle/>
          <a:p>
            <a:r>
              <a:rPr lang="en-US" dirty="0"/>
              <a:t>Media plays a major role in influencing the perception of individuals within the society.</a:t>
            </a:r>
          </a:p>
          <a:p>
            <a:r>
              <a:rPr lang="en-US" dirty="0"/>
              <a:t>In cases where there is violence  and conflict, the media can be used to control or enhance conflict.</a:t>
            </a:r>
          </a:p>
          <a:p>
            <a:r>
              <a:rPr lang="en-US" dirty="0"/>
              <a:t>Nepal has been in conflict  for more than 10 years  which is embracing transition.</a:t>
            </a:r>
          </a:p>
          <a:p>
            <a:r>
              <a:rPr lang="en-US" dirty="0"/>
              <a:t>The transition requires a highly developed based on the ability to manage the diverse peaceful outcomes.</a:t>
            </a:r>
            <a:endParaRPr lang="en-KE" dirty="0"/>
          </a:p>
        </p:txBody>
      </p:sp>
      <p:pic>
        <p:nvPicPr>
          <p:cNvPr id="1026" name="Picture 2" descr="Image result for Media Description On Role Of Women In Nepal Transition&quot;">
            <a:extLst>
              <a:ext uri="{FF2B5EF4-FFF2-40B4-BE49-F238E27FC236}">
                <a16:creationId xmlns:a16="http://schemas.microsoft.com/office/drawing/2014/main" id="{3A190530-E120-4E29-94D1-58A1D7331E4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732104" y="1205948"/>
            <a:ext cx="5155096" cy="48105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4F4CED5-49BE-4301-87C1-D183D67D1C97}"/>
              </a:ext>
            </a:extLst>
          </p:cNvPr>
          <p:cNvSpPr/>
          <p:nvPr/>
        </p:nvSpPr>
        <p:spPr>
          <a:xfrm>
            <a:off x="7209183" y="5809279"/>
            <a:ext cx="6096000" cy="646331"/>
          </a:xfrm>
          <a:prstGeom prst="rect">
            <a:avLst/>
          </a:prstGeom>
        </p:spPr>
        <p:txBody>
          <a:bodyPr>
            <a:spAutoFit/>
          </a:bodyPr>
          <a:lstStyle/>
          <a:p>
            <a:br>
              <a:rPr lang="en-US" dirty="0">
                <a:solidFill>
                  <a:srgbClr val="002060"/>
                </a:solidFill>
              </a:rPr>
            </a:br>
            <a:r>
              <a:rPr lang="en-US" u="sng" dirty="0">
                <a:solidFill>
                  <a:srgbClr val="002060"/>
                </a:solidFill>
                <a:latin typeface="Roboto"/>
              </a:rPr>
              <a:t>mediaactionnepal.org</a:t>
            </a:r>
            <a:endParaRPr lang="en-KE" dirty="0">
              <a:solidFill>
                <a:srgbClr val="002060"/>
              </a:solidFill>
            </a:endParaRPr>
          </a:p>
        </p:txBody>
      </p:sp>
    </p:spTree>
    <p:extLst>
      <p:ext uri="{BB962C8B-B14F-4D97-AF65-F5344CB8AC3E}">
        <p14:creationId xmlns:p14="http://schemas.microsoft.com/office/powerpoint/2010/main" val="575408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51018-6E88-4A75-98DA-6622C0FDC39C}"/>
              </a:ext>
            </a:extLst>
          </p:cNvPr>
          <p:cNvSpPr>
            <a:spLocks noGrp="1"/>
          </p:cNvSpPr>
          <p:nvPr>
            <p:ph type="title"/>
          </p:nvPr>
        </p:nvSpPr>
        <p:spPr/>
        <p:txBody>
          <a:bodyPr/>
          <a:lstStyle/>
          <a:p>
            <a:r>
              <a:rPr lang="en-US" dirty="0"/>
              <a:t>Introduction cont’d</a:t>
            </a:r>
            <a:endParaRPr lang="en-KE" dirty="0"/>
          </a:p>
        </p:txBody>
      </p:sp>
      <p:sp>
        <p:nvSpPr>
          <p:cNvPr id="3" name="Content Placeholder 2">
            <a:extLst>
              <a:ext uri="{FF2B5EF4-FFF2-40B4-BE49-F238E27FC236}">
                <a16:creationId xmlns:a16="http://schemas.microsoft.com/office/drawing/2014/main" id="{F9F4F7AB-D025-40CA-A26A-2457CDEDCD09}"/>
              </a:ext>
            </a:extLst>
          </p:cNvPr>
          <p:cNvSpPr>
            <a:spLocks noGrp="1"/>
          </p:cNvSpPr>
          <p:nvPr>
            <p:ph sz="half" idx="1"/>
          </p:nvPr>
        </p:nvSpPr>
        <p:spPr>
          <a:xfrm>
            <a:off x="737938" y="2285999"/>
            <a:ext cx="5887452" cy="4326835"/>
          </a:xfrm>
        </p:spPr>
        <p:txBody>
          <a:bodyPr>
            <a:normAutofit/>
          </a:bodyPr>
          <a:lstStyle/>
          <a:p>
            <a:r>
              <a:rPr lang="en-US" dirty="0"/>
              <a:t>Women have played a significant role in ensuring that the fragile unity that was developed is sustained through a more diverse approach.</a:t>
            </a:r>
          </a:p>
          <a:p>
            <a:r>
              <a:rPr lang="en-US" dirty="0"/>
              <a:t>The realization of the importance of women was a significant step taken to ensure that the transition period is successful for a country that has been in turmoil for more than ten years. </a:t>
            </a:r>
          </a:p>
          <a:p>
            <a:r>
              <a:rPr lang="en-US" dirty="0"/>
              <a:t>The media has been integral, especially considering how it has covered the influence of women leading to the end of the conflict in Nepal (</a:t>
            </a:r>
            <a:r>
              <a:rPr lang="en-KE" dirty="0" err="1"/>
              <a:t>Sthapit</a:t>
            </a:r>
            <a:r>
              <a:rPr lang="en-KE" dirty="0"/>
              <a:t>, 2015)</a:t>
            </a:r>
            <a:r>
              <a:rPr lang="en-US" dirty="0"/>
              <a:t>.</a:t>
            </a:r>
            <a:endParaRPr lang="en-KE" dirty="0"/>
          </a:p>
        </p:txBody>
      </p:sp>
      <p:pic>
        <p:nvPicPr>
          <p:cNvPr id="2050" name="Picture 2" descr="Image result for Media Description On Role Of Women In Nepal Transition&quot;">
            <a:extLst>
              <a:ext uri="{FF2B5EF4-FFF2-40B4-BE49-F238E27FC236}">
                <a16:creationId xmlns:a16="http://schemas.microsoft.com/office/drawing/2014/main" id="{13273B1E-3ACD-4C4B-8AD5-7AFAA8D5A9F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25389" y="1017104"/>
            <a:ext cx="5235306" cy="48237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DA404BC-C924-4E31-8A16-09B8DBF347F6}"/>
              </a:ext>
            </a:extLst>
          </p:cNvPr>
          <p:cNvSpPr/>
          <p:nvPr/>
        </p:nvSpPr>
        <p:spPr>
          <a:xfrm>
            <a:off x="6467061" y="5966503"/>
            <a:ext cx="6096000" cy="646331"/>
          </a:xfrm>
          <a:prstGeom prst="rect">
            <a:avLst/>
          </a:prstGeom>
        </p:spPr>
        <p:txBody>
          <a:bodyPr>
            <a:spAutoFit/>
          </a:bodyPr>
          <a:lstStyle/>
          <a:p>
            <a:br>
              <a:rPr lang="en-US" dirty="0">
                <a:solidFill>
                  <a:srgbClr val="002060"/>
                </a:solidFill>
              </a:rPr>
            </a:br>
            <a:r>
              <a:rPr lang="en-US" u="sng" dirty="0">
                <a:solidFill>
                  <a:srgbClr val="002060"/>
                </a:solidFill>
                <a:latin typeface="Roboto"/>
              </a:rPr>
              <a:t>Human Rights Watch</a:t>
            </a:r>
            <a:endParaRPr lang="en-KE" dirty="0">
              <a:solidFill>
                <a:srgbClr val="002060"/>
              </a:solidFill>
            </a:endParaRPr>
          </a:p>
        </p:txBody>
      </p:sp>
    </p:spTree>
    <p:extLst>
      <p:ext uri="{BB962C8B-B14F-4D97-AF65-F5344CB8AC3E}">
        <p14:creationId xmlns:p14="http://schemas.microsoft.com/office/powerpoint/2010/main" val="335659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7A5255-B78C-4DA1-A312-343BB98316B0}"/>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7FC0DA33-D4FB-4DFC-A1D1-E75A977FD775}"/>
              </a:ext>
            </a:extLst>
          </p:cNvPr>
          <p:cNvSpPr>
            <a:spLocks noGrp="1"/>
          </p:cNvSpPr>
          <p:nvPr>
            <p:ph sz="half" idx="1"/>
          </p:nvPr>
        </p:nvSpPr>
        <p:spPr/>
        <p:txBody>
          <a:bodyPr>
            <a:normAutofit fontScale="92500" lnSpcReduction="20000"/>
          </a:bodyPr>
          <a:lstStyle/>
          <a:p>
            <a:r>
              <a:rPr lang="en-US" dirty="0"/>
              <a:t>In any post-conflict setting, media take center stage as being able to improve or give rise to chaos, depending on how they cover different events.</a:t>
            </a:r>
          </a:p>
          <a:p>
            <a:r>
              <a:rPr lang="en-US" dirty="0"/>
              <a:t> Creating a successful transition requires that media is onboard while ensuring that there is no bias coverage of events with a significant emphasis on peace messages.</a:t>
            </a:r>
          </a:p>
          <a:p>
            <a:r>
              <a:rPr lang="en-US" dirty="0"/>
              <a:t> Media is always targeted by various financiers to continue preaching hate messages. </a:t>
            </a:r>
          </a:p>
          <a:p>
            <a:r>
              <a:rPr lang="en-US" dirty="0"/>
              <a:t>However, a reliable system requires a free, fair, and just press that can identify and highlight real issues facing people throughout the country (</a:t>
            </a:r>
            <a:r>
              <a:rPr lang="en-KE" dirty="0"/>
              <a:t>Barrow, 2016)</a:t>
            </a:r>
            <a:r>
              <a:rPr lang="en-US" dirty="0"/>
              <a:t>.</a:t>
            </a:r>
          </a:p>
          <a:p>
            <a:endParaRPr lang="en-KE" dirty="0"/>
          </a:p>
        </p:txBody>
      </p:sp>
      <p:pic>
        <p:nvPicPr>
          <p:cNvPr id="3074" name="Picture 2" descr="Image result for Media Description On Role Of Women In Nepal Transition&quot;">
            <a:extLst>
              <a:ext uri="{FF2B5EF4-FFF2-40B4-BE49-F238E27FC236}">
                <a16:creationId xmlns:a16="http://schemas.microsoft.com/office/drawing/2014/main" id="{472380B4-7B19-4DE0-A4AB-DE195DED5DB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89637" y="2286000"/>
            <a:ext cx="5685527"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575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62DE-B659-4F3D-B6C1-105E2BD80CC0}"/>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BA312A66-9E73-4F8F-9F5B-418E12F786DC}"/>
              </a:ext>
            </a:extLst>
          </p:cNvPr>
          <p:cNvSpPr>
            <a:spLocks noGrp="1"/>
          </p:cNvSpPr>
          <p:nvPr>
            <p:ph sz="half" idx="1"/>
          </p:nvPr>
        </p:nvSpPr>
        <p:spPr>
          <a:xfrm>
            <a:off x="1024127" y="2286000"/>
            <a:ext cx="5456884" cy="4342472"/>
          </a:xfrm>
        </p:spPr>
        <p:txBody>
          <a:bodyPr>
            <a:normAutofit fontScale="92500" lnSpcReduction="10000"/>
          </a:bodyPr>
          <a:lstStyle/>
          <a:p>
            <a:r>
              <a:rPr lang="en-US" dirty="0"/>
              <a:t>The media has been integral to the success of peace missions in Nepal, especially considering how they have identified the role of women and different processes that can be regarded as in creating a strong focus on positive development rather than promoting divisions (</a:t>
            </a:r>
            <a:r>
              <a:rPr lang="en-US" dirty="0" err="1"/>
              <a:t>Moosa</a:t>
            </a:r>
            <a:r>
              <a:rPr lang="en-US" dirty="0"/>
              <a:t>, </a:t>
            </a:r>
            <a:r>
              <a:rPr lang="en-US" dirty="0" err="1"/>
              <a:t>Rahmani</a:t>
            </a:r>
            <a:r>
              <a:rPr lang="en-US" dirty="0"/>
              <a:t> and Webster, 2013).</a:t>
            </a:r>
            <a:endParaRPr lang="en-KE" dirty="0"/>
          </a:p>
          <a:p>
            <a:r>
              <a:rPr lang="en-US" dirty="0"/>
              <a:t>Women play an integral role in any change process, especially in implementation, crisis management, post-conflict reintegration, and rehabilitation. </a:t>
            </a:r>
          </a:p>
          <a:p>
            <a:r>
              <a:rPr lang="en-US" dirty="0"/>
              <a:t>Women in Nepal have been bold enough to stand for what is right and help create a specific approach in improving the level of engagement among individuals.</a:t>
            </a:r>
          </a:p>
          <a:p>
            <a:r>
              <a:rPr lang="en-US" dirty="0"/>
              <a:t> </a:t>
            </a:r>
            <a:endParaRPr lang="en-KE" dirty="0"/>
          </a:p>
        </p:txBody>
      </p:sp>
      <p:pic>
        <p:nvPicPr>
          <p:cNvPr id="4100" name="Picture 4" descr="Image result for Media Description On Role Of Women In Nepal Transition&quot;">
            <a:extLst>
              <a:ext uri="{FF2B5EF4-FFF2-40B4-BE49-F238E27FC236}">
                <a16:creationId xmlns:a16="http://schemas.microsoft.com/office/drawing/2014/main" id="{8705D75B-0C39-49B5-B4EF-C9060FE533D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761258" y="2084832"/>
            <a:ext cx="4754880" cy="4342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412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4FC38-B61C-4603-80CF-37A1237587A6}"/>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36C44F20-86C1-4502-B48F-C5168DE4E547}"/>
              </a:ext>
            </a:extLst>
          </p:cNvPr>
          <p:cNvSpPr>
            <a:spLocks noGrp="1"/>
          </p:cNvSpPr>
          <p:nvPr>
            <p:ph idx="1"/>
          </p:nvPr>
        </p:nvSpPr>
        <p:spPr/>
        <p:txBody>
          <a:bodyPr/>
          <a:lstStyle/>
          <a:p>
            <a:r>
              <a:rPr lang="en-US" dirty="0"/>
              <a:t>The media has shown a strong performance among women in Nepal committed to ensuring a successful rehabilitation and reconstruction of the country. </a:t>
            </a:r>
          </a:p>
          <a:p>
            <a:r>
              <a:rPr lang="en-US" dirty="0"/>
              <a:t>The experiences of women and their roles in other war-torn countries have shown how strong women are and help in instigating the change process (Justino, Mitchell and Müller, 2018). </a:t>
            </a:r>
          </a:p>
          <a:p>
            <a:endParaRPr lang="en-KE" dirty="0"/>
          </a:p>
          <a:p>
            <a:endParaRPr lang="en-KE" dirty="0"/>
          </a:p>
        </p:txBody>
      </p:sp>
      <p:pic>
        <p:nvPicPr>
          <p:cNvPr id="5124" name="Picture 4" descr="Image result for Media Description On Role Of Women In Nepal Transition&quot;">
            <a:extLst>
              <a:ext uri="{FF2B5EF4-FFF2-40B4-BE49-F238E27FC236}">
                <a16:creationId xmlns:a16="http://schemas.microsoft.com/office/drawing/2014/main" id="{9E8AC6DD-29E5-4728-8908-8CC68D324A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157" y="4015981"/>
            <a:ext cx="7796463" cy="24945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386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3153-5D66-4AB4-B690-A41B227CEBED}"/>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02EA8D72-618E-461A-9104-F3EF87007C87}"/>
              </a:ext>
            </a:extLst>
          </p:cNvPr>
          <p:cNvSpPr>
            <a:spLocks noGrp="1"/>
          </p:cNvSpPr>
          <p:nvPr>
            <p:ph sz="half" idx="1"/>
          </p:nvPr>
        </p:nvSpPr>
        <p:spPr>
          <a:xfrm>
            <a:off x="1024127" y="2286000"/>
            <a:ext cx="5793768" cy="4023360"/>
          </a:xfrm>
        </p:spPr>
        <p:txBody>
          <a:bodyPr>
            <a:normAutofit/>
          </a:bodyPr>
          <a:lstStyle/>
          <a:p>
            <a:r>
              <a:rPr lang="en-US" dirty="0"/>
              <a:t>The significant role of women in Nepal has been integral in the reconciliation process. </a:t>
            </a:r>
          </a:p>
          <a:p>
            <a:r>
              <a:rPr lang="en-US" dirty="0"/>
              <a:t>The reconciliation involves putting in place better strategies that help maintain a strong emphasis on essential concepts that help identify a better process that help focus on positive change within the communities.</a:t>
            </a:r>
          </a:p>
          <a:p>
            <a:r>
              <a:rPr lang="en-US" dirty="0"/>
              <a:t> Reconciliation thus involves searching for justice, healing forgiveness, and promoting peaceful coexistence (</a:t>
            </a:r>
            <a:r>
              <a:rPr lang="en-KE" dirty="0"/>
              <a:t>Barrow, 2016)</a:t>
            </a:r>
            <a:r>
              <a:rPr lang="en-US" dirty="0"/>
              <a:t>.</a:t>
            </a:r>
          </a:p>
          <a:p>
            <a:endParaRPr lang="en-KE" dirty="0"/>
          </a:p>
        </p:txBody>
      </p:sp>
      <p:pic>
        <p:nvPicPr>
          <p:cNvPr id="6146" name="Picture 2" descr="Image result for Media Description On Role Of Women In Nepal Transition&quot;">
            <a:extLst>
              <a:ext uri="{FF2B5EF4-FFF2-40B4-BE49-F238E27FC236}">
                <a16:creationId xmlns:a16="http://schemas.microsoft.com/office/drawing/2014/main" id="{0093363D-1F05-442C-827A-C9A85878200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57231" y="1780674"/>
            <a:ext cx="4110641" cy="43794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43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A6CE-945C-432D-80BD-5EE1ABDF6AC5}"/>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12A70A61-40C1-4173-B273-C296006AF6FC}"/>
              </a:ext>
            </a:extLst>
          </p:cNvPr>
          <p:cNvSpPr>
            <a:spLocks noGrp="1"/>
          </p:cNvSpPr>
          <p:nvPr>
            <p:ph idx="1"/>
          </p:nvPr>
        </p:nvSpPr>
        <p:spPr/>
        <p:txBody>
          <a:bodyPr>
            <a:normAutofit/>
          </a:bodyPr>
          <a:lstStyle/>
          <a:p>
            <a:r>
              <a:rPr lang="en-US" dirty="0"/>
              <a:t>Women peace campaigns have been organized throughout  Nepal, focusing on ensuring that the needs of women and children are addressed in the development of better leadership structure within the communities (</a:t>
            </a:r>
            <a:r>
              <a:rPr lang="en-US" dirty="0" err="1"/>
              <a:t>Shekhawat</a:t>
            </a:r>
            <a:r>
              <a:rPr lang="en-US" dirty="0"/>
              <a:t>, 2015).</a:t>
            </a:r>
          </a:p>
          <a:p>
            <a:r>
              <a:rPr lang="en-US" dirty="0"/>
              <a:t> Thus facilitating conflict resolution measures has been an essential focus that improves the underlying measures that were being assessed in enhancing the overall commitment to improving the wellbeing of members in the society. </a:t>
            </a:r>
          </a:p>
          <a:p>
            <a:r>
              <a:rPr lang="en-US" dirty="0"/>
              <a:t>Reintegration is a complicated process, especially after a long time of conflict, people are still hurt by the actions of their neighbors hence are less willing to forgive and move forward. The role of women is integral to the success of the transition process.</a:t>
            </a:r>
            <a:endParaRPr lang="en-KE" dirty="0"/>
          </a:p>
          <a:p>
            <a:endParaRPr lang="en-KE" dirty="0"/>
          </a:p>
        </p:txBody>
      </p:sp>
    </p:spTree>
    <p:extLst>
      <p:ext uri="{BB962C8B-B14F-4D97-AF65-F5344CB8AC3E}">
        <p14:creationId xmlns:p14="http://schemas.microsoft.com/office/powerpoint/2010/main" val="3919406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C173E-F4FE-4318-B834-1F56722BE538}"/>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EAC9DAF0-E0DE-497B-B0C5-65B85056A424}"/>
              </a:ext>
            </a:extLst>
          </p:cNvPr>
          <p:cNvSpPr>
            <a:spLocks noGrp="1"/>
          </p:cNvSpPr>
          <p:nvPr>
            <p:ph idx="1"/>
          </p:nvPr>
        </p:nvSpPr>
        <p:spPr/>
        <p:txBody>
          <a:bodyPr>
            <a:normAutofit/>
          </a:bodyPr>
          <a:lstStyle/>
          <a:p>
            <a:r>
              <a:rPr lang="en-US" dirty="0"/>
              <a:t>The current transitional situation of Nepal gives women significant roles and opportunities. </a:t>
            </a:r>
          </a:p>
          <a:p>
            <a:r>
              <a:rPr lang="en-US" dirty="0"/>
              <a:t>This is essential in helping  create a more diverse understanding of specific policies and processes that are implemented in improving the overall assessment of better elements that define a secure change process. </a:t>
            </a:r>
          </a:p>
          <a:p>
            <a:r>
              <a:rPr lang="en-US" dirty="0"/>
              <a:t> Women were associated with participation in implementing better procedures that seek to create a more focus on socio-economic reforms.</a:t>
            </a:r>
          </a:p>
          <a:p>
            <a:r>
              <a:rPr lang="en-US" dirty="0"/>
              <a:t> Empowerment activities were also linked to the role of women, which helped define a strong emphasis on better measures that describe the change process.(Justino, Mitchell and Müller, 2018) </a:t>
            </a:r>
            <a:endParaRPr lang="en-KE" dirty="0"/>
          </a:p>
        </p:txBody>
      </p:sp>
    </p:spTree>
    <p:extLst>
      <p:ext uri="{BB962C8B-B14F-4D97-AF65-F5344CB8AC3E}">
        <p14:creationId xmlns:p14="http://schemas.microsoft.com/office/powerpoint/2010/main" val="1107781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A4FA-C72C-4374-A4AB-68EC50421EBD}"/>
              </a:ext>
            </a:extLst>
          </p:cNvPr>
          <p:cNvSpPr>
            <a:spLocks noGrp="1"/>
          </p:cNvSpPr>
          <p:nvPr>
            <p:ph type="title"/>
          </p:nvPr>
        </p:nvSpPr>
        <p:spPr/>
        <p:txBody>
          <a:bodyPr/>
          <a:lstStyle/>
          <a:p>
            <a:r>
              <a:rPr lang="en-US" dirty="0"/>
              <a:t>Media influence on role of women</a:t>
            </a:r>
            <a:endParaRPr lang="en-KE" dirty="0"/>
          </a:p>
        </p:txBody>
      </p:sp>
      <p:sp>
        <p:nvSpPr>
          <p:cNvPr id="3" name="Content Placeholder 2">
            <a:extLst>
              <a:ext uri="{FF2B5EF4-FFF2-40B4-BE49-F238E27FC236}">
                <a16:creationId xmlns:a16="http://schemas.microsoft.com/office/drawing/2014/main" id="{73C03331-AA5E-4FF8-9A52-85534326872C}"/>
              </a:ext>
            </a:extLst>
          </p:cNvPr>
          <p:cNvSpPr>
            <a:spLocks noGrp="1"/>
          </p:cNvSpPr>
          <p:nvPr>
            <p:ph sz="half" idx="1"/>
          </p:nvPr>
        </p:nvSpPr>
        <p:spPr>
          <a:xfrm>
            <a:off x="1024127" y="2286000"/>
            <a:ext cx="4754880" cy="4572000"/>
          </a:xfrm>
        </p:spPr>
        <p:txBody>
          <a:bodyPr>
            <a:normAutofit fontScale="92500" lnSpcReduction="10000"/>
          </a:bodyPr>
          <a:lstStyle/>
          <a:p>
            <a:r>
              <a:rPr lang="en-US" dirty="0"/>
              <a:t> The increasing focus on the role of women within the society provided a more significant commitment within the organization, which helped build a united front that included the need of all stakeholders.</a:t>
            </a:r>
          </a:p>
          <a:p>
            <a:r>
              <a:rPr lang="en-US" dirty="0"/>
              <a:t> The political and socio-economic transformation has been a considerable emphasis on the needs of individuals within society.</a:t>
            </a:r>
          </a:p>
          <a:p>
            <a:r>
              <a:rPr lang="en-US" dirty="0"/>
              <a:t> Creating a favorable environment where the change process can be improved helps define a secure change process that maintains an improved emphasis on changing key elements that define societal changes (</a:t>
            </a:r>
            <a:r>
              <a:rPr lang="en-KE" dirty="0"/>
              <a:t>Anderson</a:t>
            </a:r>
            <a:r>
              <a:rPr lang="en-US" dirty="0"/>
              <a:t> </a:t>
            </a:r>
            <a:r>
              <a:rPr lang="en-KE" dirty="0"/>
              <a:t>and Swiss, 2014)</a:t>
            </a:r>
            <a:r>
              <a:rPr lang="en-US" dirty="0"/>
              <a:t>.</a:t>
            </a:r>
            <a:endParaRPr lang="en-KE" dirty="0"/>
          </a:p>
          <a:p>
            <a:endParaRPr lang="en-KE" dirty="0"/>
          </a:p>
        </p:txBody>
      </p:sp>
      <p:sp>
        <p:nvSpPr>
          <p:cNvPr id="4" name="Content Placeholder 3">
            <a:extLst>
              <a:ext uri="{FF2B5EF4-FFF2-40B4-BE49-F238E27FC236}">
                <a16:creationId xmlns:a16="http://schemas.microsoft.com/office/drawing/2014/main" id="{FA6BEACE-45B7-4CF1-A697-3736A18AF447}"/>
              </a:ext>
            </a:extLst>
          </p:cNvPr>
          <p:cNvSpPr>
            <a:spLocks noGrp="1"/>
          </p:cNvSpPr>
          <p:nvPr>
            <p:ph sz="half" idx="2"/>
          </p:nvPr>
        </p:nvSpPr>
        <p:spPr/>
        <p:txBody>
          <a:bodyPr>
            <a:normAutofit fontScale="92500" lnSpcReduction="10000"/>
          </a:bodyPr>
          <a:lstStyle/>
          <a:p>
            <a:endParaRPr lang="en-KE"/>
          </a:p>
        </p:txBody>
      </p:sp>
      <p:pic>
        <p:nvPicPr>
          <p:cNvPr id="7170" name="Picture 2" descr="Image result for Media Description On Role Of Women In Nepal Transition&quot;">
            <a:extLst>
              <a:ext uri="{FF2B5EF4-FFF2-40B4-BE49-F238E27FC236}">
                <a16:creationId xmlns:a16="http://schemas.microsoft.com/office/drawing/2014/main" id="{016513FB-6587-44C0-BCAD-245F2BD496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9320" y="2286000"/>
            <a:ext cx="5727032" cy="4162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342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4827-92D0-47D2-8929-7BCB980A5A87}"/>
              </a:ext>
            </a:extLst>
          </p:cNvPr>
          <p:cNvSpPr>
            <a:spLocks noGrp="1"/>
          </p:cNvSpPr>
          <p:nvPr>
            <p:ph type="title"/>
          </p:nvPr>
        </p:nvSpPr>
        <p:spPr/>
        <p:txBody>
          <a:bodyPr/>
          <a:lstStyle/>
          <a:p>
            <a:r>
              <a:rPr lang="en-US" dirty="0"/>
              <a:t>Conclusion </a:t>
            </a:r>
            <a:endParaRPr lang="en-KE" dirty="0"/>
          </a:p>
        </p:txBody>
      </p:sp>
      <p:sp>
        <p:nvSpPr>
          <p:cNvPr id="3" name="Content Placeholder 2">
            <a:extLst>
              <a:ext uri="{FF2B5EF4-FFF2-40B4-BE49-F238E27FC236}">
                <a16:creationId xmlns:a16="http://schemas.microsoft.com/office/drawing/2014/main" id="{50A69CB3-F462-4931-BDDC-1602670C17F7}"/>
              </a:ext>
            </a:extLst>
          </p:cNvPr>
          <p:cNvSpPr>
            <a:spLocks noGrp="1"/>
          </p:cNvSpPr>
          <p:nvPr>
            <p:ph idx="1"/>
          </p:nvPr>
        </p:nvSpPr>
        <p:spPr/>
        <p:txBody>
          <a:bodyPr>
            <a:normAutofit/>
          </a:bodyPr>
          <a:lstStyle/>
          <a:p>
            <a:r>
              <a:rPr lang="en-US" dirty="0"/>
              <a:t>Media has been integral in promoting the increased role of women in building relationships in Nepal.</a:t>
            </a:r>
          </a:p>
          <a:p>
            <a:r>
              <a:rPr lang="en-US" dirty="0"/>
              <a:t>Women and children are the most affected in cases of conflict. </a:t>
            </a:r>
          </a:p>
          <a:p>
            <a:r>
              <a:rPr lang="en-US" dirty="0"/>
              <a:t>Therefore women have a higher knowledge of better processes that help define better change processes.</a:t>
            </a:r>
          </a:p>
          <a:p>
            <a:r>
              <a:rPr lang="en-US" dirty="0"/>
              <a:t> The media has been integral in empowering women through highlighting some of the critical elements that can be considered in improving the overall management of diverse concepts in enhancing the overall development of better processes that define successful engagement.</a:t>
            </a:r>
            <a:endParaRPr lang="en-KE" dirty="0"/>
          </a:p>
          <a:p>
            <a:endParaRPr lang="en-KE" dirty="0"/>
          </a:p>
          <a:p>
            <a:endParaRPr lang="en-KE" dirty="0"/>
          </a:p>
        </p:txBody>
      </p:sp>
    </p:spTree>
    <p:extLst>
      <p:ext uri="{BB962C8B-B14F-4D97-AF65-F5344CB8AC3E}">
        <p14:creationId xmlns:p14="http://schemas.microsoft.com/office/powerpoint/2010/main" val="1902952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5766-7D79-43B8-9D47-EFE11738168B}"/>
              </a:ext>
            </a:extLst>
          </p:cNvPr>
          <p:cNvSpPr>
            <a:spLocks noGrp="1"/>
          </p:cNvSpPr>
          <p:nvPr>
            <p:ph type="title"/>
          </p:nvPr>
        </p:nvSpPr>
        <p:spPr/>
        <p:txBody>
          <a:bodyPr/>
          <a:lstStyle/>
          <a:p>
            <a:r>
              <a:rPr lang="en-US" dirty="0"/>
              <a:t>References </a:t>
            </a:r>
            <a:endParaRPr lang="en-KE" dirty="0"/>
          </a:p>
        </p:txBody>
      </p:sp>
      <p:sp>
        <p:nvSpPr>
          <p:cNvPr id="3" name="Content Placeholder 2">
            <a:extLst>
              <a:ext uri="{FF2B5EF4-FFF2-40B4-BE49-F238E27FC236}">
                <a16:creationId xmlns:a16="http://schemas.microsoft.com/office/drawing/2014/main" id="{31AAB4CB-28E4-48AE-B47D-8582761923E3}"/>
              </a:ext>
            </a:extLst>
          </p:cNvPr>
          <p:cNvSpPr>
            <a:spLocks noGrp="1"/>
          </p:cNvSpPr>
          <p:nvPr>
            <p:ph idx="1"/>
          </p:nvPr>
        </p:nvSpPr>
        <p:spPr>
          <a:xfrm>
            <a:off x="1024128" y="2286000"/>
            <a:ext cx="9720073" cy="4406348"/>
          </a:xfrm>
        </p:spPr>
        <p:txBody>
          <a:bodyPr>
            <a:normAutofit fontScale="85000" lnSpcReduction="20000"/>
          </a:bodyPr>
          <a:lstStyle/>
          <a:p>
            <a:r>
              <a:rPr lang="en-KE" dirty="0"/>
              <a:t>Anderson, M. J. and Swiss, L. (2014) ‘Peace accords and the adoption of electoral quotas for women in the developing world, 1990-2006’, </a:t>
            </a:r>
            <a:r>
              <a:rPr lang="en-KE" i="1" dirty="0"/>
              <a:t>Politics and Gender</a:t>
            </a:r>
            <a:r>
              <a:rPr lang="en-KE" dirty="0"/>
              <a:t>. </a:t>
            </a:r>
            <a:r>
              <a:rPr lang="en-KE" dirty="0" err="1"/>
              <a:t>doi</a:t>
            </a:r>
            <a:r>
              <a:rPr lang="en-KE" dirty="0"/>
              <a:t>: 10.1017/S1743923X13000536.</a:t>
            </a:r>
          </a:p>
          <a:p>
            <a:r>
              <a:rPr lang="en-KE" dirty="0"/>
              <a:t>Barrow, A. (2016) ‘Operationalizing Security Council Resolution 1325: The role of National Action Plans’, </a:t>
            </a:r>
            <a:r>
              <a:rPr lang="en-KE" i="1" dirty="0"/>
              <a:t>Journal of Conflict and Security Law</a:t>
            </a:r>
            <a:r>
              <a:rPr lang="en-KE" dirty="0"/>
              <a:t>. </a:t>
            </a:r>
            <a:r>
              <a:rPr lang="en-KE" dirty="0" err="1"/>
              <a:t>doi</a:t>
            </a:r>
            <a:r>
              <a:rPr lang="en-KE" dirty="0"/>
              <a:t>: 10.1093/</a:t>
            </a:r>
            <a:r>
              <a:rPr lang="en-KE" dirty="0" err="1"/>
              <a:t>jcsl</a:t>
            </a:r>
            <a:r>
              <a:rPr lang="en-KE" dirty="0"/>
              <a:t>/krw002.</a:t>
            </a:r>
          </a:p>
          <a:p>
            <a:r>
              <a:rPr lang="en-KE" dirty="0"/>
              <a:t>Justino, P., Mitchell, R. and Müller, C. (2018) ‘Women and Peace Building: Local Perspectives on Opportunities and Barriers’, </a:t>
            </a:r>
            <a:r>
              <a:rPr lang="en-KE" i="1" dirty="0"/>
              <a:t>Development and Change</a:t>
            </a:r>
            <a:r>
              <a:rPr lang="en-KE" dirty="0"/>
              <a:t>. </a:t>
            </a:r>
            <a:r>
              <a:rPr lang="en-KE" dirty="0" err="1"/>
              <a:t>doi</a:t>
            </a:r>
            <a:r>
              <a:rPr lang="en-KE" dirty="0"/>
              <a:t>: 10.1111/dech.12391.</a:t>
            </a:r>
          </a:p>
          <a:p>
            <a:r>
              <a:rPr lang="en-KE" dirty="0" err="1"/>
              <a:t>Moosa</a:t>
            </a:r>
            <a:r>
              <a:rPr lang="en-KE" dirty="0"/>
              <a:t>, Z., </a:t>
            </a:r>
            <a:r>
              <a:rPr lang="en-KE" dirty="0" err="1"/>
              <a:t>Rahmani</a:t>
            </a:r>
            <a:r>
              <a:rPr lang="en-KE" dirty="0"/>
              <a:t>, M. and Webster, L. (2013) ‘From the private to the public sphere: New research on women’s participation in peace-building’, </a:t>
            </a:r>
            <a:r>
              <a:rPr lang="en-KE" i="1" dirty="0"/>
              <a:t>Gender and Development</a:t>
            </a:r>
            <a:r>
              <a:rPr lang="en-KE" dirty="0"/>
              <a:t>. </a:t>
            </a:r>
            <a:r>
              <a:rPr lang="en-KE" dirty="0" err="1"/>
              <a:t>doi</a:t>
            </a:r>
            <a:r>
              <a:rPr lang="en-KE" dirty="0"/>
              <a:t>: 10.1080/13552074.2013.846585.</a:t>
            </a:r>
          </a:p>
          <a:p>
            <a:r>
              <a:rPr lang="en-KE" dirty="0" err="1"/>
              <a:t>Shekhawat</a:t>
            </a:r>
            <a:r>
              <a:rPr lang="en-KE" dirty="0"/>
              <a:t>, S. (2015) </a:t>
            </a:r>
            <a:r>
              <a:rPr lang="en-KE" i="1" dirty="0"/>
              <a:t>Female combatants in conflict and peace: Challenging gender in violence and post-conflict reintegration</a:t>
            </a:r>
            <a:r>
              <a:rPr lang="en-KE" dirty="0"/>
              <a:t>, </a:t>
            </a:r>
            <a:r>
              <a:rPr lang="en-KE" i="1" dirty="0"/>
              <a:t>Female Combatants in Conflict and Peace: Challenging Gender in Violence and Post-Conflict Reintegration</a:t>
            </a:r>
            <a:r>
              <a:rPr lang="en-KE" dirty="0"/>
              <a:t>. </a:t>
            </a:r>
            <a:r>
              <a:rPr lang="en-KE" dirty="0" err="1"/>
              <a:t>doi</a:t>
            </a:r>
            <a:r>
              <a:rPr lang="en-KE" dirty="0"/>
              <a:t>: 10.1057/9781137516565.</a:t>
            </a:r>
          </a:p>
          <a:p>
            <a:r>
              <a:rPr lang="en-KE" dirty="0" err="1"/>
              <a:t>Sthapit</a:t>
            </a:r>
            <a:r>
              <a:rPr lang="en-KE" dirty="0"/>
              <a:t>, C. W. (2015) ‘Gendered impacts of the earthquake and responses in Nepal’, </a:t>
            </a:r>
            <a:r>
              <a:rPr lang="en-KE" i="1" dirty="0"/>
              <a:t>Feminist Studies</a:t>
            </a:r>
            <a:r>
              <a:rPr lang="en-KE" dirty="0"/>
              <a:t>. </a:t>
            </a:r>
            <a:r>
              <a:rPr lang="en-KE" dirty="0" err="1"/>
              <a:t>doi</a:t>
            </a:r>
            <a:r>
              <a:rPr lang="en-KE" dirty="0"/>
              <a:t>: 10.15767/feministstudies.41.3.682.</a:t>
            </a:r>
          </a:p>
          <a:p>
            <a:endParaRPr lang="en-KE" dirty="0"/>
          </a:p>
        </p:txBody>
      </p:sp>
    </p:spTree>
    <p:extLst>
      <p:ext uri="{BB962C8B-B14F-4D97-AF65-F5344CB8AC3E}">
        <p14:creationId xmlns:p14="http://schemas.microsoft.com/office/powerpoint/2010/main" val="10255441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42</TotalTime>
  <Words>1186</Words>
  <Application>Microsoft Office PowerPoint</Application>
  <PresentationFormat>Widescreen</PresentationFormat>
  <Paragraphs>56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Roboto</vt:lpstr>
      <vt:lpstr>Tw Cen MT</vt:lpstr>
      <vt:lpstr>Tw Cen MT Condensed</vt:lpstr>
      <vt:lpstr>Wingdings 3</vt:lpstr>
      <vt:lpstr>Integral</vt:lpstr>
      <vt:lpstr>Media Description On Role Of Women In Nepal Transition </vt:lpstr>
      <vt:lpstr>Introduction</vt:lpstr>
      <vt:lpstr>Introduction cont’d</vt:lpstr>
      <vt:lpstr>Media influence on role of women</vt:lpstr>
      <vt:lpstr>Media influence on role of women</vt:lpstr>
      <vt:lpstr>Media influence on role of women</vt:lpstr>
      <vt:lpstr>Media influence on role of women</vt:lpstr>
      <vt:lpstr>Media influence on role of women</vt:lpstr>
      <vt:lpstr>Media influence on role of women</vt:lpstr>
      <vt:lpstr>Media influence on role of women</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cp:revision>
  <dcterms:created xsi:type="dcterms:W3CDTF">2019-11-07T20:47:54Z</dcterms:created>
  <dcterms:modified xsi:type="dcterms:W3CDTF">2019-11-08T00:17:05Z</dcterms:modified>
</cp:coreProperties>
</file>